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5"/>
  </p:notesMasterIdLst>
  <p:sldIdLst>
    <p:sldId id="256" r:id="rId6"/>
    <p:sldId id="257" r:id="rId7"/>
    <p:sldId id="258" r:id="rId8"/>
    <p:sldId id="260" r:id="rId9"/>
    <p:sldId id="261" r:id="rId10"/>
    <p:sldId id="263" r:id="rId11"/>
    <p:sldId id="262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  <p:sldId id="283" r:id="rId31"/>
    <p:sldId id="284" r:id="rId32"/>
    <p:sldId id="285" r:id="rId33"/>
    <p:sldId id="286" r:id="rId34"/>
  </p:sldIdLst>
  <p:sldSz cx="24384000" cy="13716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CRB" panose="020B0609020202020204" pitchFamily="49" charset="77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ExtraBold" panose="020B0606030504020204" pitchFamily="34" charset="0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  <p:embeddedFont>
      <p:font typeface="Open Sans Semibold" panose="020B0606030504020204" pitchFamily="34" charset="0"/>
      <p:regular r:id="rId50"/>
      <p:bold r:id="rId51"/>
      <p:italic r:id="rId52"/>
      <p:boldItalic r:id="rId5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6197"/>
  </p:normalViewPr>
  <p:slideViewPr>
    <p:cSldViewPr snapToGrid="0" snapToObjects="1">
      <p:cViewPr varScale="1">
        <p:scale>
          <a:sx n="52" d="100"/>
          <a:sy n="52" d="100"/>
        </p:scale>
        <p:origin x="832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57BF6916-406C-E944-841A-1BF7394CF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UNIVERSITAS BINA NUSANTARA">
            <a:extLst>
              <a:ext uri="{FF2B5EF4-FFF2-40B4-BE49-F238E27FC236}">
                <a16:creationId xmlns:a16="http://schemas.microsoft.com/office/drawing/2014/main" id="{B2ACCA88-1510-174E-BE16-6E62A96F6E0C}"/>
              </a:ext>
            </a:extLst>
          </p:cNvPr>
          <p:cNvSpPr txBox="1"/>
          <p:nvPr userDrawn="1"/>
        </p:nvSpPr>
        <p:spPr>
          <a:xfrm>
            <a:off x="8706308" y="9680388"/>
            <a:ext cx="69713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dirty="0"/>
              <a:t>UNIVERSITAS</a:t>
            </a:r>
            <a:r>
              <a:rPr b="1" dirty="0"/>
              <a:t> BINA NUSANTARA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8706308" y="9680388"/>
            <a:ext cx="69713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dirty="0"/>
              <a:t>UNIVERSITAS</a:t>
            </a:r>
            <a:r>
              <a:rPr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Prese</a:t>
            </a:r>
            <a:r>
              <a:rPr lang="en-ID" dirty="0"/>
              <a:t>n</a:t>
            </a:r>
            <a:r>
              <a:rPr dirty="0" err="1"/>
              <a:t>tation</a:t>
            </a:r>
            <a:r>
              <a:rPr dirty="0"/>
              <a:t>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3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437085"/>
            <a:ext cx="10801828" cy="647239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136664"/>
            <a:ext cx="10801828" cy="647239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815450"/>
            <a:ext cx="10801828" cy="647239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494236"/>
            <a:ext cx="10801828" cy="647239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173022"/>
            <a:ext cx="10801828" cy="647239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ED3AA748-6163-AF42-8BA4-5A505F8580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5C0CB95F-A575-6E40-8A77-71E4C3CE5D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57BF6916-406C-E944-841A-1BF7394CF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UNIVERSITAS BINA NUSANTARA">
            <a:extLst>
              <a:ext uri="{FF2B5EF4-FFF2-40B4-BE49-F238E27FC236}">
                <a16:creationId xmlns:a16="http://schemas.microsoft.com/office/drawing/2014/main" id="{B2ACCA88-1510-174E-BE16-6E62A96F6E0C}"/>
              </a:ext>
            </a:extLst>
          </p:cNvPr>
          <p:cNvSpPr txBox="1"/>
          <p:nvPr userDrawn="1"/>
        </p:nvSpPr>
        <p:spPr>
          <a:xfrm>
            <a:off x="8706308" y="9680388"/>
            <a:ext cx="69713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dirty="0"/>
              <a:t>UNIVERSITAS</a:t>
            </a:r>
            <a:r>
              <a:rPr b="1" dirty="0"/>
              <a:t> BINA NUSANTARA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8706308" y="9680388"/>
            <a:ext cx="69713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dirty="0"/>
              <a:t>UNIVERSITAS</a:t>
            </a:r>
            <a:r>
              <a:rPr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Prese</a:t>
            </a:r>
            <a:r>
              <a:rPr lang="en-ID" dirty="0"/>
              <a:t>n</a:t>
            </a:r>
            <a:r>
              <a:rPr dirty="0" err="1"/>
              <a:t>tation</a:t>
            </a:r>
            <a:r>
              <a:rPr dirty="0"/>
              <a:t>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BEE18F9-7EE5-444F-AA57-68A6783A5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42E0CAD-6F4A-B446-A399-7F1EC0FA30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book/ethereumbook/blob/develop/07smart-contracts-solidity.asciido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64C53-F38A-3CAD-0C8A-2BF46116F39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Blockchain fundamental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0BAB2-790F-F74A-024A-FC22D1A3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Solidity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B89E2-412C-8945-F692-CD51460D98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Chrisando</a:t>
            </a:r>
            <a:r>
              <a:rPr lang="en-US" dirty="0"/>
              <a:t> Ryan </a:t>
            </a:r>
            <a:r>
              <a:rPr lang="en-US" dirty="0" err="1"/>
              <a:t>Pardomuan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234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Predefined global variables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2600A23-0712-D2B7-ADD8-2B58370656F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17823435"/>
              </p:ext>
            </p:extLst>
          </p:nvPr>
        </p:nvGraphicFramePr>
        <p:xfrm>
          <a:off x="3038451" y="4617309"/>
          <a:ext cx="18307098" cy="8091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102366">
                  <a:extLst>
                    <a:ext uri="{9D8B030D-6E8A-4147-A177-3AD203B41FA5}">
                      <a16:colId xmlns:a16="http://schemas.microsoft.com/office/drawing/2014/main" val="1243412894"/>
                    </a:ext>
                  </a:extLst>
                </a:gridCol>
                <a:gridCol w="6102366">
                  <a:extLst>
                    <a:ext uri="{9D8B030D-6E8A-4147-A177-3AD203B41FA5}">
                      <a16:colId xmlns:a16="http://schemas.microsoft.com/office/drawing/2014/main" val="4153125921"/>
                    </a:ext>
                  </a:extLst>
                </a:gridCol>
                <a:gridCol w="6102366">
                  <a:extLst>
                    <a:ext uri="{9D8B030D-6E8A-4147-A177-3AD203B41FA5}">
                      <a16:colId xmlns:a16="http://schemas.microsoft.com/office/drawing/2014/main" val="850414518"/>
                    </a:ext>
                  </a:extLst>
                </a:gridCol>
              </a:tblGrid>
              <a:tr h="778895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Variable</a:t>
                      </a:r>
                    </a:p>
                  </a:txBody>
                  <a:tcPr marL="38100" marR="3810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Type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Description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30054145"/>
                  </a:ext>
                </a:extLst>
              </a:tr>
              <a:tr h="8817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block.number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number of the current block.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939102876"/>
                  </a:ext>
                </a:extLst>
              </a:tr>
              <a:tr h="8817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block.timestamp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timestamp of the current block.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131192747"/>
                  </a:ext>
                </a:extLst>
              </a:tr>
              <a:tr h="8817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now</a:t>
                      </a:r>
                      <a:endParaRPr lang="en-ID" sz="3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  <a:endParaRPr lang="en-ID" sz="3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 alias for </a:t>
                      </a:r>
                      <a:r>
                        <a:rPr lang="en-ID" sz="32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block.timestamp</a:t>
                      </a:r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4210639585"/>
                  </a:ext>
                </a:extLst>
              </a:tr>
              <a:tr h="207044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tx.origin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address 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address of the account that originally created the transaction (i.e., the sender of the first transaction in the call chain).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217216248"/>
                  </a:ext>
                </a:extLst>
              </a:tr>
              <a:tr h="118432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tx.gasprice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gas price (in Wei) of the current transaction.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318089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8069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Contract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 fontScale="92500" lnSpcReduction="20000"/>
          </a:bodyPr>
          <a:lstStyle/>
          <a:p>
            <a:r>
              <a:rPr lang="en-ID" sz="3600" dirty="0"/>
              <a:t>Solidity’s principal data type is </a:t>
            </a:r>
            <a:r>
              <a:rPr lang="en-ID" sz="3600" b="1" dirty="0"/>
              <a:t>contract</a:t>
            </a:r>
            <a:r>
              <a:rPr lang="en-ID" sz="3600" dirty="0"/>
              <a:t>.</a:t>
            </a:r>
          </a:p>
          <a:p>
            <a:r>
              <a:rPr lang="en-ID" sz="3600" dirty="0"/>
              <a:t>Similar to any object in an object-oriented language, the contract is a container that includes data and methods. </a:t>
            </a:r>
          </a:p>
          <a:p>
            <a:r>
              <a:rPr lang="en-ID" sz="3600" dirty="0"/>
              <a:t>Besides contract, Solidity offers two other object types: </a:t>
            </a:r>
          </a:p>
          <a:p>
            <a:pPr lvl="1"/>
            <a:r>
              <a:rPr lang="en-ID" sz="3600" b="1" dirty="0"/>
              <a:t>Interface</a:t>
            </a:r>
            <a:r>
              <a:rPr lang="en-ID" sz="3600" dirty="0"/>
              <a:t> </a:t>
            </a:r>
          </a:p>
          <a:p>
            <a:pPr lvl="2"/>
            <a:r>
              <a:rPr lang="en-ID" sz="3600" dirty="0"/>
              <a:t>An interface definition is structured exactly like a contract, except none of the functions are defined, they are only declared. </a:t>
            </a:r>
          </a:p>
          <a:p>
            <a:pPr lvl="2"/>
            <a:r>
              <a:rPr lang="en-ID" sz="3600" dirty="0"/>
              <a:t>When inherited, each of the functions declared by the interface must be defined by the child. </a:t>
            </a:r>
          </a:p>
          <a:p>
            <a:pPr lvl="1"/>
            <a:r>
              <a:rPr lang="en-ID" sz="3600" b="1" dirty="0"/>
              <a:t>Library</a:t>
            </a:r>
            <a:r>
              <a:rPr lang="en-ID" sz="3600" dirty="0"/>
              <a:t> </a:t>
            </a:r>
          </a:p>
          <a:p>
            <a:pPr lvl="2"/>
            <a:r>
              <a:rPr lang="en-ID" sz="3600" dirty="0"/>
              <a:t>A library contract is one that is meant to be deployed only once and used by other contracts, using the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delegatecall</a:t>
            </a:r>
            <a:r>
              <a:rPr lang="en-ID" sz="3600" dirty="0"/>
              <a:t> method.</a:t>
            </a:r>
            <a:endParaRPr lang="en-ID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99881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/>
          </a:bodyPr>
          <a:lstStyle/>
          <a:p>
            <a:r>
              <a:rPr lang="en-ID" sz="3600" dirty="0"/>
              <a:t>Within a contract, we define functions that can be called by an EOA transaction or another contract. </a:t>
            </a:r>
          </a:p>
          <a:p>
            <a:r>
              <a:rPr lang="en-ID" sz="3600" dirty="0"/>
              <a:t>The syntax we use to declare a function in Solidity is as follows:</a:t>
            </a:r>
          </a:p>
          <a:p>
            <a:pPr marL="0" indent="0" algn="ctr">
              <a:buNone/>
            </a:pP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FunctionName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([parameters]) {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public|private|internal|external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} [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pure|view|payable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] [modifiers] [returns (return types)]</a:t>
            </a:r>
          </a:p>
          <a:p>
            <a:r>
              <a:rPr lang="en-ID" sz="3600" dirty="0"/>
              <a:t>For example:</a:t>
            </a:r>
            <a:endParaRPr lang="en-ID" sz="3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6B662-2F1C-ADA0-A97F-174E01763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98" y="9624884"/>
            <a:ext cx="13942604" cy="25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136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visibility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5782962"/>
            <a:ext cx="20322671" cy="7142206"/>
          </a:xfrm>
        </p:spPr>
        <p:txBody>
          <a:bodyPr>
            <a:normAutofit lnSpcReduction="10000"/>
          </a:bodyPr>
          <a:lstStyle/>
          <a:p>
            <a:r>
              <a:rPr lang="en-ID" sz="3600" b="1" dirty="0" err="1"/>
              <a:t>FunctionName</a:t>
            </a:r>
            <a:endParaRPr lang="en-ID" sz="3600" b="1" dirty="0"/>
          </a:p>
          <a:p>
            <a:pPr lvl="1"/>
            <a:r>
              <a:rPr lang="en-ID" sz="3600" dirty="0"/>
              <a:t>The name of the function, which is used to call the function in a transaction (from an EOA), from another contract, or even from within the same contract. </a:t>
            </a:r>
          </a:p>
          <a:p>
            <a:pPr lvl="1"/>
            <a:r>
              <a:rPr lang="en-ID" sz="3600" b="1" dirty="0"/>
              <a:t>One function</a:t>
            </a:r>
            <a:r>
              <a:rPr lang="en-ID" sz="3600" dirty="0"/>
              <a:t> in each contract may be defined as a fallback function using the "fallback" keyword or a receive ether function defined using the "receive" keyword (see previous session). </a:t>
            </a:r>
          </a:p>
          <a:p>
            <a:r>
              <a:rPr lang="en-ID" sz="3600" b="1" dirty="0"/>
              <a:t>Parameters </a:t>
            </a:r>
          </a:p>
          <a:p>
            <a:pPr lvl="1"/>
            <a:r>
              <a:rPr lang="en-ID" sz="3600" dirty="0"/>
              <a:t>Following the name, we specify the arguments that must be passed to the function, with their names and types.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5C3C-36CB-36A0-A986-560AEBCAB808}"/>
              </a:ext>
            </a:extLst>
          </p:cNvPr>
          <p:cNvSpPr txBox="1"/>
          <p:nvPr/>
        </p:nvSpPr>
        <p:spPr>
          <a:xfrm>
            <a:off x="3183682" y="3902953"/>
            <a:ext cx="1829005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ID" sz="3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FunctionName</a:t>
            </a: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([parameters]) 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public|private|internal|external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} [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pure|view|payable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] [modifiers] [returns (return types)]</a:t>
            </a:r>
          </a:p>
        </p:txBody>
      </p:sp>
    </p:spTree>
    <p:extLst>
      <p:ext uri="{BB962C8B-B14F-4D97-AF65-F5344CB8AC3E}">
        <p14:creationId xmlns:p14="http://schemas.microsoft.com/office/powerpoint/2010/main" val="38522265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56415" y="5239261"/>
            <a:ext cx="22990980" cy="7142206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b="1" dirty="0"/>
              <a:t>Public</a:t>
            </a:r>
            <a:r>
              <a:rPr lang="en-ID" sz="3600" dirty="0"/>
              <a:t> 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Public is the default; it can be called by other contracts or EOA transactions, or from within the contract.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External</a:t>
            </a:r>
            <a:r>
              <a:rPr lang="en-ID" sz="3600" dirty="0"/>
              <a:t> 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External functions are like public functions, it can’t be called from within the contract unless explicitly prefixed with ‘this’.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Internal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Internal functions are only accessible from within the contract. They can be called by derived contracts (those that inherit this one).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Private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Private functions are like internal functions but cannot be called by derived contracts.</a:t>
            </a:r>
          </a:p>
          <a:p>
            <a:pPr>
              <a:spcBef>
                <a:spcPts val="2000"/>
              </a:spcBef>
            </a:pPr>
            <a:endParaRPr lang="en-ID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5C3C-36CB-36A0-A986-560AEBCAB808}"/>
              </a:ext>
            </a:extLst>
          </p:cNvPr>
          <p:cNvSpPr txBox="1"/>
          <p:nvPr/>
        </p:nvSpPr>
        <p:spPr>
          <a:xfrm>
            <a:off x="3046970" y="3893353"/>
            <a:ext cx="1829005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FunctionName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([parameters]) </a:t>
            </a: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ID" sz="3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public|private|internal|external</a:t>
            </a: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pure|view|payable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] [modifiers] [returns (return types)]</a:t>
            </a:r>
          </a:p>
        </p:txBody>
      </p:sp>
    </p:spTree>
    <p:extLst>
      <p:ext uri="{BB962C8B-B14F-4D97-AF65-F5344CB8AC3E}">
        <p14:creationId xmlns:p14="http://schemas.microsoft.com/office/powerpoint/2010/main" val="6350667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</a:t>
            </a:r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6260729"/>
            <a:ext cx="20420775" cy="7142206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b="1" dirty="0"/>
              <a:t>constant or view 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A function marked as a view promises not to modify any state.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pure 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A pure function is one that neither reads nor writes any variables in storage. 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It can only operate on arguments and return data, without reference to any stored data.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Payable</a:t>
            </a:r>
          </a:p>
          <a:p>
            <a:pPr marL="609600" lvl="1" indent="0">
              <a:spcBef>
                <a:spcPts val="2000"/>
              </a:spcBef>
              <a:buNone/>
            </a:pPr>
            <a:r>
              <a:rPr lang="en-ID" sz="3600" dirty="0"/>
              <a:t>A payable function is one that can accept incoming payments.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5C3C-36CB-36A0-A986-560AEBCAB808}"/>
              </a:ext>
            </a:extLst>
          </p:cNvPr>
          <p:cNvSpPr txBox="1"/>
          <p:nvPr/>
        </p:nvSpPr>
        <p:spPr>
          <a:xfrm>
            <a:off x="3046970" y="3893353"/>
            <a:ext cx="1829005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FunctionName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([parameters]) {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public|private|internal|external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ID" sz="3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pure|view|payable</a:t>
            </a:r>
            <a:r>
              <a:rPr lang="en-ID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 [modifiers] [returns (return types)]</a:t>
            </a:r>
          </a:p>
        </p:txBody>
      </p:sp>
    </p:spTree>
    <p:extLst>
      <p:ext uri="{BB962C8B-B14F-4D97-AF65-F5344CB8AC3E}">
        <p14:creationId xmlns:p14="http://schemas.microsoft.com/office/powerpoint/2010/main" val="23817618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Constructor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b="1" dirty="0"/>
              <a:t>When a contract is created, it also runs the constructor function if one exists, to initialize the state of the contract.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The constructor is run in the same transaction as the contract creation, but will only be used once.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The constructor function is optional, not every contract should have a constructor.</a:t>
            </a:r>
            <a:endParaRPr lang="en-ID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61E5A-6EC0-C80A-1548-72FF06D2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48" y="8166444"/>
            <a:ext cx="12433103" cy="41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491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selfdestruct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b="1" dirty="0"/>
              <a:t>Contracts are destroyed by a special EVM opcode called SELFDESTRUCT.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It used to be called SUICIDE, but that name was deprecated due to the negative associations of the word.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In Solidity, this opcode is exposed as a high-level built-in function called </a:t>
            </a:r>
            <a:r>
              <a:rPr lang="en-ID" sz="3600" b="1" dirty="0" err="1"/>
              <a:t>selfdestruct</a:t>
            </a:r>
            <a:r>
              <a:rPr lang="en-ID" sz="3600" b="1" dirty="0"/>
              <a:t>, which takes one argument: the address to receive any ether balance remaining in the contract account.</a:t>
            </a:r>
            <a:endParaRPr lang="en-ID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64BDB-9DF4-BDCE-21D8-F248C7E6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647" y="8904930"/>
            <a:ext cx="9117210" cy="33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14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selfdestruct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From the previous code, if anyone calls this destroy function from an address other than owner, it will fail.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But if the same address stored in owner by the constructor calls it, the contract will self-destruct and send any remaining balance to the owner address.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Note that, as of Solidity 0.8.18, SELFDESTRUCT is deprecated.</a:t>
            </a:r>
          </a:p>
        </p:txBody>
      </p:sp>
    </p:spTree>
    <p:extLst>
      <p:ext uri="{BB962C8B-B14F-4D97-AF65-F5344CB8AC3E}">
        <p14:creationId xmlns:p14="http://schemas.microsoft.com/office/powerpoint/2010/main" val="12112563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modifiers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Solidity offers a special type of function called a function modifier.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Modifiers are most often used to create conditions that apply to many functions within a contract.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The function modifier below, named </a:t>
            </a:r>
            <a:r>
              <a:rPr lang="en-ID" sz="3600" b="1" dirty="0" err="1"/>
              <a:t>onlyOwner</a:t>
            </a:r>
            <a:r>
              <a:rPr lang="en-ID" sz="3600" dirty="0"/>
              <a:t>, sets a condition on any function that it modifies, requiring that the address stored as the owner of the contract is the same as the address of the transaction’s </a:t>
            </a:r>
            <a:r>
              <a:rPr lang="en-ID" sz="3600" b="1" dirty="0" err="1"/>
              <a:t>msg.sender</a:t>
            </a:r>
            <a:r>
              <a:rPr lang="en-ID" sz="3600" dirty="0"/>
              <a:t>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This is the basic design pattern for access control, allowing only the owner of a contract to execute any function that has the </a:t>
            </a:r>
            <a:r>
              <a:rPr lang="en-ID" sz="3600" dirty="0" err="1"/>
              <a:t>onlyOwner</a:t>
            </a:r>
            <a:r>
              <a:rPr lang="en-ID" sz="3600" dirty="0"/>
              <a:t> modifier.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70F17-C7AA-B312-7428-54220562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064" y="9527677"/>
            <a:ext cx="12061154" cy="253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FD03A-DF0B-C79C-1D33-3CAEA3A80A83}"/>
              </a:ext>
            </a:extLst>
          </p:cNvPr>
          <p:cNvSpPr txBox="1"/>
          <p:nvPr/>
        </p:nvSpPr>
        <p:spPr>
          <a:xfrm>
            <a:off x="12579540" y="12434305"/>
            <a:ext cx="104422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Read this as: ONLY OWNER CAN DESTROY THIS CONTRACT.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595E2-0D38-C843-8761-E5C6DBE1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11" y="9527677"/>
            <a:ext cx="9888484" cy="27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73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6854F-99B5-0774-3DDC-B2D81944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Materials in this presentation will be delivered in two separate sessions (S05 </a:t>
            </a:r>
            <a:r>
              <a:rPr lang="en-US" sz="5000"/>
              <a:t>and s07).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Lecturer should manage the proportion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5578585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CONTRACT INHERITANCE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Solidity’s contract object supports inheritance, which is a mechanism for extending a base contract with additional functionality.</a:t>
            </a:r>
          </a:p>
          <a:p>
            <a:pPr>
              <a:spcBef>
                <a:spcPts val="2000"/>
              </a:spcBef>
            </a:pPr>
            <a:endParaRPr lang="en-ID" sz="3600" dirty="0"/>
          </a:p>
          <a:p>
            <a:pPr>
              <a:spcBef>
                <a:spcPts val="2000"/>
              </a:spcBef>
            </a:pPr>
            <a:endParaRPr lang="en-ID" sz="3600" dirty="0"/>
          </a:p>
          <a:p>
            <a:pPr>
              <a:spcBef>
                <a:spcPts val="2000"/>
              </a:spcBef>
            </a:pPr>
            <a:endParaRPr lang="en-ID" sz="3600" dirty="0"/>
          </a:p>
          <a:p>
            <a:pPr>
              <a:spcBef>
                <a:spcPts val="2000"/>
              </a:spcBef>
            </a:pPr>
            <a:endParaRPr lang="en-ID" sz="3600" dirty="0"/>
          </a:p>
          <a:p>
            <a:pPr>
              <a:spcBef>
                <a:spcPts val="2000"/>
              </a:spcBef>
            </a:pPr>
            <a:r>
              <a:rPr lang="en-ID" sz="3600" dirty="0"/>
              <a:t>Solidity also supports multiple inheritance, which can be specified by comma-separated contract names.</a:t>
            </a:r>
          </a:p>
          <a:p>
            <a:pPr>
              <a:spcBef>
                <a:spcPts val="2000"/>
              </a:spcBef>
            </a:pPr>
            <a:endParaRPr lang="en-ID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CAE77-4F94-07D8-9D62-EC1FB76A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58" y="5922146"/>
            <a:ext cx="8322387" cy="2307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1312C-86F8-E66F-4A1D-798A88C0B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16" y="10142545"/>
            <a:ext cx="9734567" cy="2307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39FD4-0AB9-9684-E593-72DD68B056D8}"/>
              </a:ext>
            </a:extLst>
          </p:cNvPr>
          <p:cNvSpPr txBox="1"/>
          <p:nvPr/>
        </p:nvSpPr>
        <p:spPr>
          <a:xfrm>
            <a:off x="16741326" y="6378245"/>
            <a:ext cx="6421897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With this construct, the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Child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 contract inherits all the methods, functionality, and variables of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Parent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44307-4B2C-1DEC-91C7-3EF5B54C2F76}"/>
              </a:ext>
            </a:extLst>
          </p:cNvPr>
          <p:cNvSpPr txBox="1"/>
          <p:nvPr/>
        </p:nvSpPr>
        <p:spPr>
          <a:xfrm>
            <a:off x="327748" y="10383200"/>
            <a:ext cx="642189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With this construct, the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Child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 contract inherits all the methods, functionality, and variables of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Parent1 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and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 Parent2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01939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Error handling (asset, require)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A contract call can terminate and return an error.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Error handling in Solidity is handled by four functions: </a:t>
            </a:r>
            <a:r>
              <a:rPr lang="en-ID" sz="3600" b="1" dirty="0"/>
              <a:t>assert</a:t>
            </a:r>
            <a:r>
              <a:rPr lang="en-ID" sz="3600" dirty="0"/>
              <a:t>, </a:t>
            </a:r>
            <a:r>
              <a:rPr lang="en-ID" sz="3600" b="1" dirty="0"/>
              <a:t>require</a:t>
            </a:r>
            <a:r>
              <a:rPr lang="en-ID" sz="3600" dirty="0"/>
              <a:t>, </a:t>
            </a:r>
            <a:r>
              <a:rPr lang="en-ID" sz="3600" b="1" dirty="0"/>
              <a:t>revert</a:t>
            </a:r>
            <a:r>
              <a:rPr lang="en-ID" sz="3600" dirty="0"/>
              <a:t>, and </a:t>
            </a:r>
            <a:r>
              <a:rPr lang="en-ID" sz="3600" b="1" dirty="0"/>
              <a:t>throw</a:t>
            </a:r>
            <a:r>
              <a:rPr lang="en-ID" sz="3600" dirty="0"/>
              <a:t> (now deprecated).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When a contract terminates with an error: </a:t>
            </a:r>
          </a:p>
          <a:p>
            <a:pPr lvl="1">
              <a:spcBef>
                <a:spcPts val="2000"/>
              </a:spcBef>
            </a:pPr>
            <a:r>
              <a:rPr lang="en-ID" sz="3600" dirty="0"/>
              <a:t>All state changes (changes to variables, balances, etc.) are reverted. </a:t>
            </a:r>
          </a:p>
          <a:p>
            <a:pPr lvl="1">
              <a:spcBef>
                <a:spcPts val="2000"/>
              </a:spcBef>
            </a:pPr>
            <a:r>
              <a:rPr lang="en-ID" sz="3600" dirty="0"/>
              <a:t>This reversion occurs up the chain of contract calls if multiple contracts were called. </a:t>
            </a:r>
          </a:p>
          <a:p>
            <a:pPr lvl="1">
              <a:spcBef>
                <a:spcPts val="2000"/>
              </a:spcBef>
            </a:pPr>
            <a:r>
              <a:rPr lang="en-ID" sz="3600" dirty="0"/>
              <a:t>Ensures transactions are atomic, meaning they either complete successfully or are entirely reverted. 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10108123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Error handling: asset and require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The assert and require functions operate in the same way, evaluating a condition and stopping execution with an error if the condition is false.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By convention, </a:t>
            </a:r>
            <a:r>
              <a:rPr lang="en-ID" sz="3600" b="1" dirty="0"/>
              <a:t>assert</a:t>
            </a:r>
            <a:r>
              <a:rPr lang="en-ID" sz="3600" dirty="0"/>
              <a:t> is used when the outcome is expected to be true, meaning that we use assert to test internal conditions.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By comparison, </a:t>
            </a:r>
            <a:r>
              <a:rPr lang="en-ID" sz="3600" b="1" dirty="0"/>
              <a:t>require</a:t>
            </a:r>
            <a:r>
              <a:rPr lang="en-ID" sz="3600" dirty="0"/>
              <a:t> is used when testing inputs (such as function arguments or transaction fields), setting our expectations for those conditions.</a:t>
            </a:r>
          </a:p>
          <a:p>
            <a:pPr>
              <a:spcBef>
                <a:spcPts val="2000"/>
              </a:spcBef>
            </a:pPr>
            <a:endParaRPr lang="en-ID" sz="3600" b="1" dirty="0"/>
          </a:p>
          <a:p>
            <a:pPr marL="0" indent="0" algn="ctr">
              <a:spcBef>
                <a:spcPts val="2000"/>
              </a:spcBef>
              <a:buNone/>
            </a:pPr>
            <a:r>
              <a:rPr lang="en-ID" sz="3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3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ID" sz="3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sender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3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 owner, </a:t>
            </a:r>
            <a:r>
              <a:rPr lang="en-ID" sz="3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"Only the contract owner can call this function"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assert(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totalSupply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balances_from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ID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balances_to</a:t>
            </a:r>
            <a:r>
              <a:rPr lang="en-ID" sz="3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68341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35289"/>
            <a:ext cx="20420775" cy="9767646"/>
          </a:xfrm>
        </p:spPr>
        <p:txBody>
          <a:bodyPr>
            <a:noAutofit/>
          </a:bodyPr>
          <a:lstStyle/>
          <a:p>
            <a:r>
              <a:rPr lang="en-ID" sz="3600" dirty="0"/>
              <a:t>When a transaction completes (successfully or not), it produces a </a:t>
            </a:r>
            <a:r>
              <a:rPr lang="en-ID" sz="3600" b="1" dirty="0"/>
              <a:t>transaction receipt</a:t>
            </a:r>
            <a:r>
              <a:rPr lang="en-ID" sz="3600" dirty="0"/>
              <a:t>.</a:t>
            </a:r>
          </a:p>
          <a:p>
            <a:r>
              <a:rPr lang="en-ID" sz="3600" dirty="0"/>
              <a:t>The transaction receipt contains log entries that provide information about the actions that occurred during the execution of the transaction.</a:t>
            </a:r>
          </a:p>
          <a:p>
            <a:r>
              <a:rPr lang="en-ID" sz="3600" dirty="0"/>
              <a:t>Light clients and </a:t>
            </a:r>
            <a:r>
              <a:rPr lang="en-ID" sz="3600" dirty="0" err="1"/>
              <a:t>DApp</a:t>
            </a:r>
            <a:r>
              <a:rPr lang="en-ID" sz="3600" dirty="0"/>
              <a:t> services can "watch" for specific events to:</a:t>
            </a:r>
          </a:p>
          <a:p>
            <a:pPr lvl="1"/>
            <a:r>
              <a:rPr lang="en-ID" sz="3600" dirty="0"/>
              <a:t>Report them to the user interface</a:t>
            </a:r>
          </a:p>
          <a:p>
            <a:pPr lvl="1"/>
            <a:r>
              <a:rPr lang="en-ID" sz="3600" dirty="0"/>
              <a:t>Make a change in the state of the application to reflect an event in an underlying contract.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9832C-09D5-07A9-20AE-DCC20D31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57" y="10080711"/>
            <a:ext cx="13574813" cy="3635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C4772-A98D-DCE8-3876-45E7E50F44D6}"/>
              </a:ext>
            </a:extLst>
          </p:cNvPr>
          <p:cNvSpPr txBox="1"/>
          <p:nvPr/>
        </p:nvSpPr>
        <p:spPr>
          <a:xfrm>
            <a:off x="19574529" y="10725279"/>
            <a:ext cx="4076303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ID" sz="2800" dirty="0"/>
              <a:t>The keyword </a:t>
            </a:r>
            <a:r>
              <a:rPr lang="en-ID" sz="2800" b="1" dirty="0"/>
              <a:t>indexed</a:t>
            </a:r>
            <a:r>
              <a:rPr lang="en-ID" sz="2800" dirty="0"/>
              <a:t> make the value part of an indexed table (hash table) that can be searched or filtered by an application.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83517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35289"/>
            <a:ext cx="20420775" cy="9767646"/>
          </a:xfrm>
        </p:spPr>
        <p:txBody>
          <a:bodyPr>
            <a:noAutofit/>
          </a:bodyPr>
          <a:lstStyle/>
          <a:p>
            <a:r>
              <a:rPr lang="en-ID" sz="3600" dirty="0"/>
              <a:t>To trigger the event data into the transaction logs, we use the </a:t>
            </a:r>
            <a:r>
              <a:rPr lang="en-ID" sz="3600" b="1" dirty="0"/>
              <a:t>emit</a:t>
            </a:r>
            <a:r>
              <a:rPr lang="en-ID" sz="3600" dirty="0"/>
              <a:t> keyword.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CDE4E-5EDB-B0E3-420B-CADFFA2B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62" y="5371414"/>
            <a:ext cx="14894780" cy="62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81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Calling other contracts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Calling other contracts from within your contract is very useful but potentially dangerous.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Risks could arise from: </a:t>
            </a:r>
          </a:p>
          <a:p>
            <a:pPr lvl="1">
              <a:spcBef>
                <a:spcPts val="2000"/>
              </a:spcBef>
            </a:pPr>
            <a:r>
              <a:rPr lang="en-ID" sz="3600" dirty="0"/>
              <a:t>Uncertainty about the contract you are calling into. </a:t>
            </a:r>
          </a:p>
          <a:p>
            <a:pPr lvl="1">
              <a:spcBef>
                <a:spcPts val="2000"/>
              </a:spcBef>
            </a:pPr>
            <a:r>
              <a:rPr lang="en-ID" sz="3600" dirty="0"/>
              <a:t>Uncertainty about the contract that is calling into your contract.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You may mostly expect to deal with Externally Owned Accounts (EOAs).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There is nothing to stop arbitrarily complex and possibly malicious contracts from calling into your code.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Similarly, your contract might call into other unknown and potentially dangerous contracts.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384531856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a new contract instance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The safest way to call another contract is if you create that other contract yourself.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That way, you are certain of its interfaces and </a:t>
            </a:r>
            <a:r>
              <a:rPr lang="en-ID" sz="3600" dirty="0" err="1"/>
              <a:t>behavior</a:t>
            </a:r>
            <a:r>
              <a:rPr lang="en-ID" sz="3600" dirty="0"/>
              <a:t>.</a:t>
            </a:r>
            <a:endParaRPr lang="en-ID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C199-8E5D-2329-FBE8-C719939E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53" y="6386718"/>
            <a:ext cx="11173894" cy="55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85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Addresing</a:t>
            </a:r>
            <a:r>
              <a:rPr lang="en-US" sz="3600" dirty="0"/>
              <a:t> an existing instance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Another way you can call a contract is by casting the address of an existing instance of the contract.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With this method, you apply a known interface to an existing instance.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It is therefore critically important that you know, for sure, that the instance you are addressing is in fact of the type you assume.</a:t>
            </a:r>
          </a:p>
          <a:p>
            <a:pPr>
              <a:spcBef>
                <a:spcPts val="2000"/>
              </a:spcBef>
            </a:pPr>
            <a:endParaRPr lang="en-ID" sz="3600" b="1" dirty="0"/>
          </a:p>
          <a:p>
            <a:pPr>
              <a:spcBef>
                <a:spcPts val="2000"/>
              </a:spcBef>
            </a:pPr>
            <a:endParaRPr lang="en-ID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ED59F-7705-9586-8640-78C8FBCE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12" y="8007838"/>
            <a:ext cx="10001680" cy="53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63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RAW CALL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7157"/>
            <a:ext cx="20420775" cy="9275778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ID" sz="3600" dirty="0"/>
              <a:t>Solidity offers some even more "low-level" functions for calling other contracts. </a:t>
            </a:r>
          </a:p>
          <a:p>
            <a:pPr>
              <a:spcBef>
                <a:spcPts val="2000"/>
              </a:spcBef>
            </a:pPr>
            <a:r>
              <a:rPr lang="en-ID" sz="3600" dirty="0"/>
              <a:t>These correspond directly to EVM opcodes of the same name and allow us to construct a contract-to-contract call manually. </a:t>
            </a:r>
          </a:p>
          <a:p>
            <a:pPr>
              <a:spcBef>
                <a:spcPts val="2000"/>
              </a:spcBef>
            </a:pPr>
            <a:r>
              <a:rPr lang="en-ID" sz="3600" b="1" dirty="0"/>
              <a:t>This is the most flexible and the most dangerous mechanism for calling other contracts.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72709-1253-3C8B-B616-A84DC652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90" y="8145092"/>
            <a:ext cx="13810020" cy="34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89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8" y="3888334"/>
            <a:ext cx="20321920" cy="8690844"/>
          </a:xfrm>
        </p:spPr>
        <p:txBody>
          <a:bodyPr>
            <a:normAutofit/>
          </a:bodyPr>
          <a:lstStyle/>
          <a:p>
            <a:r>
              <a:rPr lang="en-ID" sz="3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https://github.com/ethereumbook/ethereumbook</a:t>
            </a:r>
            <a:r>
              <a:rPr lang="en-ID" sz="32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/blob/develop/07smart-contracts-solidity.asciidoc</a:t>
            </a:r>
            <a:endParaRPr lang="en-ID" sz="32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3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304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6701049"/>
          </a:xfrm>
        </p:spPr>
        <p:txBody>
          <a:bodyPr>
            <a:norm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07497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Life cycle of a smart contract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compilation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/>
          </a:bodyPr>
          <a:lstStyle/>
          <a:p>
            <a:r>
              <a:rPr lang="en-US" sz="3600" dirty="0"/>
              <a:t>Smart contracts are written in high-level languages like Solidity. </a:t>
            </a:r>
          </a:p>
          <a:p>
            <a:r>
              <a:rPr lang="en-US" sz="3600" dirty="0"/>
              <a:t>They must be compiled into low-level bytecode to run on the Ethereum Virtual Machine (EVM). </a:t>
            </a:r>
          </a:p>
          <a:p>
            <a:r>
              <a:rPr lang="en-US" sz="3600" dirty="0"/>
              <a:t>Once compiled, they are deployed on the Ethereum platform using a special contract creation transaction, which is done by sending the contract to the special contract creation address, namely 0x0.</a:t>
            </a:r>
          </a:p>
          <a:p>
            <a:r>
              <a:rPr lang="en-US" sz="3600" dirty="0"/>
              <a:t>Each contract gets an Ethereum address derived from the creation transaction, originating account, and nonce. </a:t>
            </a:r>
          </a:p>
          <a:p>
            <a:r>
              <a:rPr lang="en-US" sz="3600" dirty="0"/>
              <a:t>The Ethereum address can be used to send funds to the contract or call its functions. </a:t>
            </a:r>
          </a:p>
        </p:txBody>
      </p:sp>
    </p:spTree>
    <p:extLst>
      <p:ext uri="{BB962C8B-B14F-4D97-AF65-F5344CB8AC3E}">
        <p14:creationId xmlns:p14="http://schemas.microsoft.com/office/powerpoint/2010/main" val="15846128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Life cycle of a smart contract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execution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/>
          </a:bodyPr>
          <a:lstStyle/>
          <a:p>
            <a:r>
              <a:rPr lang="en-US" sz="3600" dirty="0"/>
              <a:t>Contracts only run when called by a transaction from an Externally Owned Account (EOA).</a:t>
            </a:r>
          </a:p>
          <a:p>
            <a:r>
              <a:rPr lang="en-US" sz="3600" dirty="0"/>
              <a:t> A contract can call other contracts, but the initial trigger must come from an EOA transaction. </a:t>
            </a:r>
          </a:p>
          <a:p>
            <a:r>
              <a:rPr lang="en-US" sz="3600" dirty="0"/>
              <a:t>Contracts remain dormant until activated by a transaction, either directly or through a chain of calls. </a:t>
            </a:r>
          </a:p>
          <a:p>
            <a:r>
              <a:rPr lang="en-US" sz="3600" dirty="0"/>
              <a:t>Smart contracts are executed sequentially, not in parallel, like a single-threaded machine.</a:t>
            </a:r>
          </a:p>
        </p:txBody>
      </p:sp>
    </p:spTree>
    <p:extLst>
      <p:ext uri="{BB962C8B-B14F-4D97-AF65-F5344CB8AC3E}">
        <p14:creationId xmlns:p14="http://schemas.microsoft.com/office/powerpoint/2010/main" val="174984469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Life cycle of a smart contract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termination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/>
          </a:bodyPr>
          <a:lstStyle/>
          <a:p>
            <a:r>
              <a:rPr lang="en-US" sz="3600" dirty="0"/>
              <a:t>A contract's code cannot be changed, but it can be deleted using the SELFDESTRUCT opcode.</a:t>
            </a:r>
          </a:p>
          <a:p>
            <a:r>
              <a:rPr lang="en-US" sz="3600" dirty="0"/>
              <a:t>Deleting a contract removes its code and internal state, leaving a blank account. </a:t>
            </a:r>
          </a:p>
          <a:p>
            <a:r>
              <a:rPr lang="en-US" sz="3600" dirty="0"/>
              <a:t>Transactions sent to a deleted contract address do not result in code execution. </a:t>
            </a:r>
          </a:p>
          <a:p>
            <a:r>
              <a:rPr lang="en-US" sz="3600" dirty="0"/>
              <a:t>SELFDESTRUCT provides a gas refund, incentivizing the release of network resources. </a:t>
            </a:r>
          </a:p>
          <a:p>
            <a:r>
              <a:rPr lang="en-US" sz="3600" dirty="0"/>
              <a:t>Deleting a contract does not remove its transaction history, as the blockchain is immutable. </a:t>
            </a:r>
          </a:p>
          <a:p>
            <a:r>
              <a:rPr lang="en-US" sz="3600" dirty="0"/>
              <a:t>The SELFDESTRUCT capability must be programmed into the smart contract by the author. </a:t>
            </a:r>
          </a:p>
          <a:p>
            <a:r>
              <a:rPr lang="en-US" sz="3600" dirty="0"/>
              <a:t>If the contract lacks a SELFDESTRUCT opcode or it is inaccessible, the contract cannot be deleted.</a:t>
            </a:r>
          </a:p>
        </p:txBody>
      </p:sp>
    </p:spTree>
    <p:extLst>
      <p:ext uri="{BB962C8B-B14F-4D97-AF65-F5344CB8AC3E}">
        <p14:creationId xmlns:p14="http://schemas.microsoft.com/office/powerpoint/2010/main" val="22268407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Boolean (bool)</a:t>
            </a:r>
          </a:p>
          <a:p>
            <a:pPr marL="0" indent="0">
              <a:buNone/>
            </a:pPr>
            <a:r>
              <a:rPr lang="en-US" sz="3600" dirty="0"/>
              <a:t>Boolean value, true or false, with logical operators.</a:t>
            </a:r>
          </a:p>
          <a:p>
            <a:r>
              <a:rPr lang="en-US" sz="3600" b="1" dirty="0"/>
              <a:t>Integer (int, </a:t>
            </a:r>
            <a:r>
              <a:rPr lang="en-US" sz="3600" b="1" dirty="0" err="1"/>
              <a:t>uint</a:t>
            </a:r>
            <a:r>
              <a:rPr lang="en-US" sz="3600" b="1" dirty="0"/>
              <a:t>)</a:t>
            </a:r>
          </a:p>
          <a:p>
            <a:pPr marL="0" indent="0">
              <a:buNone/>
            </a:pPr>
            <a:r>
              <a:rPr lang="en-US" sz="3600" dirty="0"/>
              <a:t>Signed (int) and unsigned (</a:t>
            </a:r>
            <a:r>
              <a:rPr lang="en-US" sz="3600" dirty="0" err="1"/>
              <a:t>uint</a:t>
            </a:r>
            <a:r>
              <a:rPr lang="en-US" sz="3600" dirty="0"/>
              <a:t>) integers, declared in increments of 8 bits from int8 to uint256. </a:t>
            </a:r>
          </a:p>
          <a:p>
            <a:r>
              <a:rPr lang="en-US" sz="3600" b="1" dirty="0"/>
              <a:t>Fixed point (fixed, </a:t>
            </a:r>
            <a:r>
              <a:rPr lang="en-US" sz="3600" b="1" dirty="0" err="1"/>
              <a:t>ufixed</a:t>
            </a:r>
            <a:r>
              <a:rPr lang="en-US" sz="3600" b="1" dirty="0"/>
              <a:t>)</a:t>
            </a:r>
          </a:p>
          <a:p>
            <a:pPr marL="0" indent="0">
              <a:buNone/>
            </a:pPr>
            <a:r>
              <a:rPr lang="en-US" sz="3600" dirty="0"/>
              <a:t>Fixed-point numbers</a:t>
            </a:r>
          </a:p>
          <a:p>
            <a:r>
              <a:rPr lang="en-US" sz="3600" b="1" dirty="0"/>
              <a:t>Address</a:t>
            </a:r>
          </a:p>
          <a:p>
            <a:pPr marL="0" indent="0">
              <a:buNone/>
            </a:pPr>
            <a:r>
              <a:rPr lang="en-US" sz="3600" dirty="0"/>
              <a:t>A 20-byte Ethereum address. The address object has many helpful member functions, the main ones being balance (returns the account balance) and transfer (transfers ether to the account).</a:t>
            </a:r>
          </a:p>
        </p:txBody>
      </p:sp>
    </p:spTree>
    <p:extLst>
      <p:ext uri="{BB962C8B-B14F-4D97-AF65-F5344CB8AC3E}">
        <p14:creationId xmlns:p14="http://schemas.microsoft.com/office/powerpoint/2010/main" val="24790149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358E3-B24E-F7A5-ECF8-12101774A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88334"/>
            <a:ext cx="20322671" cy="9036834"/>
          </a:xfrm>
        </p:spPr>
        <p:txBody>
          <a:bodyPr>
            <a:normAutofit/>
          </a:bodyPr>
          <a:lstStyle/>
          <a:p>
            <a:r>
              <a:rPr lang="en-ID" sz="3600" b="1" dirty="0"/>
              <a:t>Byte array (fixed)</a:t>
            </a:r>
          </a:p>
          <a:p>
            <a:pPr marL="0" indent="0">
              <a:buNone/>
            </a:pPr>
            <a:r>
              <a:rPr lang="en-ID" sz="3600" dirty="0">
                <a:effectLst/>
              </a:rPr>
              <a:t>Fixed-size arrays of bytes.</a:t>
            </a:r>
          </a:p>
          <a:p>
            <a:r>
              <a:rPr lang="en-ID" sz="3600" b="1" dirty="0"/>
              <a:t>Byte array (dynamic)</a:t>
            </a:r>
          </a:p>
          <a:p>
            <a:pPr marL="0" indent="0">
              <a:buNone/>
            </a:pPr>
            <a:r>
              <a:rPr lang="en-ID" sz="3600" dirty="0">
                <a:effectLst/>
              </a:rPr>
              <a:t>Variable-sized arrays of bytes, declared with bytes or string.</a:t>
            </a:r>
          </a:p>
          <a:p>
            <a:r>
              <a:rPr lang="en-ID" sz="3600" b="1" dirty="0"/>
              <a:t>Enum</a:t>
            </a:r>
          </a:p>
          <a:p>
            <a:pPr marL="0" indent="0">
              <a:buNone/>
            </a:pPr>
            <a:r>
              <a:rPr lang="en-ID" sz="3600" dirty="0">
                <a:effectLst/>
              </a:rPr>
              <a:t>User-defined type for enumerating discrete values: </a:t>
            </a:r>
            <a:r>
              <a:rPr lang="en-ID" sz="3600" dirty="0" err="1">
                <a:effectLst/>
              </a:rPr>
              <a:t>enum</a:t>
            </a:r>
            <a:r>
              <a:rPr lang="en-ID" sz="3600" dirty="0">
                <a:effectLst/>
              </a:rPr>
              <a:t> NAME {LABEL1, LABEL 2, ...}.</a:t>
            </a:r>
          </a:p>
          <a:p>
            <a:r>
              <a:rPr lang="en-ID" sz="3600" b="1" dirty="0"/>
              <a:t>Arrays</a:t>
            </a:r>
          </a:p>
          <a:p>
            <a:pPr marL="0" indent="0">
              <a:buNone/>
            </a:pPr>
            <a:r>
              <a:rPr lang="en-ID" sz="3600" dirty="0">
                <a:effectLst/>
              </a:rPr>
              <a:t>An array of any type, either fixed or dynamic.</a:t>
            </a:r>
          </a:p>
        </p:txBody>
      </p:sp>
    </p:spTree>
    <p:extLst>
      <p:ext uri="{BB962C8B-B14F-4D97-AF65-F5344CB8AC3E}">
        <p14:creationId xmlns:p14="http://schemas.microsoft.com/office/powerpoint/2010/main" val="16813170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CD-EA76-003A-7192-0E9167BA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754668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/>
              <a:t>Programming with solidity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449C-CB2F-5E63-F63C-D4BAFF34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Predefined global variables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2600A23-0712-D2B7-ADD8-2B58370656F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86371634"/>
              </p:ext>
            </p:extLst>
          </p:nvPr>
        </p:nvGraphicFramePr>
        <p:xfrm>
          <a:off x="2454220" y="4640828"/>
          <a:ext cx="19475559" cy="66554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184744">
                  <a:extLst>
                    <a:ext uri="{9D8B030D-6E8A-4147-A177-3AD203B41FA5}">
                      <a16:colId xmlns:a16="http://schemas.microsoft.com/office/drawing/2014/main" val="1243412894"/>
                    </a:ext>
                  </a:extLst>
                </a:gridCol>
                <a:gridCol w="6184744">
                  <a:extLst>
                    <a:ext uri="{9D8B030D-6E8A-4147-A177-3AD203B41FA5}">
                      <a16:colId xmlns:a16="http://schemas.microsoft.com/office/drawing/2014/main" val="4153125921"/>
                    </a:ext>
                  </a:extLst>
                </a:gridCol>
                <a:gridCol w="7106071">
                  <a:extLst>
                    <a:ext uri="{9D8B030D-6E8A-4147-A177-3AD203B41FA5}">
                      <a16:colId xmlns:a16="http://schemas.microsoft.com/office/drawing/2014/main" val="850414518"/>
                    </a:ext>
                  </a:extLst>
                </a:gridCol>
              </a:tblGrid>
              <a:tr h="784096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Variable</a:t>
                      </a:r>
                    </a:p>
                  </a:txBody>
                  <a:tcPr marL="38100" marR="3810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Type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Description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30054145"/>
                  </a:ext>
                </a:extLst>
              </a:tr>
              <a:tr h="119223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msg.sender</a:t>
                      </a:r>
                      <a:endParaRPr lang="en-ID" sz="3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address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address of the account that sent the current transaction.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4004792887"/>
                  </a:ext>
                </a:extLst>
              </a:tr>
              <a:tr h="119223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msg.value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amount of Ether sent with the current transaction.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063924040"/>
                  </a:ext>
                </a:extLst>
              </a:tr>
              <a:tr h="119223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block.coinbase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address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address of the miner who mined the current block.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579727419"/>
                  </a:ext>
                </a:extLst>
              </a:tr>
              <a:tr h="887656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block.difficulty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  <a:endParaRPr lang="en-ID" sz="3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difficulty of the current block.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606586920"/>
                  </a:ext>
                </a:extLst>
              </a:tr>
              <a:tr h="1257512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block.gaslimit </a:t>
                      </a:r>
                      <a:endParaRPr lang="en-ID" sz="3200" b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uint</a:t>
                      </a:r>
                      <a:endParaRPr lang="en-ID" sz="3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32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maximum amount of gas that can be used in the current block.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905038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6520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2" id="{91EC78B4-BE4F-3B4D-B302-CF3E80410C1C}" vid="{48571482-A7A2-E44B-AA81-515161122809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340CFFCDDB44F9904404F1FA9688C" ma:contentTypeVersion="18" ma:contentTypeDescription="Create a new document." ma:contentTypeScope="" ma:versionID="2a43a3a40365f9eee60928e1a48d8e8a">
  <xsd:schema xmlns:xsd="http://www.w3.org/2001/XMLSchema" xmlns:xs="http://www.w3.org/2001/XMLSchema" xmlns:p="http://schemas.microsoft.com/office/2006/metadata/properties" xmlns:ns2="9fdf624c-fedc-4f6c-b928-0c7bf4c9e100" xmlns:ns3="47793baa-3cbb-486e-a055-4d42ce3882d7" xmlns:ns4="http://schemas.microsoft.com/sharepoint/v3/fields" targetNamespace="http://schemas.microsoft.com/office/2006/metadata/properties" ma:root="true" ma:fieldsID="b55bbfde6f7dd5be9fcb8a553256df6e" ns2:_="" ns3:_="" ns4:_="">
    <xsd:import namespace="9fdf624c-fedc-4f6c-b928-0c7bf4c9e100"/>
    <xsd:import namespace="47793baa-3cbb-486e-a055-4d42ce3882d7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4:_Version" minOccurs="0"/>
                <xsd:element ref="ns3:MediaLengthInSeconds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f624c-fedc-4f6c-b928-0c7bf4c9e10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131959e2-2cf4-437e-858a-61f1b162208b}" ma:internalName="TaxCatchAll" ma:showField="CatchAllData" ma:web="9fdf624c-fedc-4f6c-b928-0c7bf4c9e1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793baa-3cbb-486e-a055-4d42ce3882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24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TaxCatchAll xmlns="9fdf624c-fedc-4f6c-b928-0c7bf4c9e100" xsi:nil="true"/>
    <_Flow_SignoffStatus xmlns="47793baa-3cbb-486e-a055-4d42ce3882d7" xsi:nil="true"/>
    <_dlc_DocId xmlns="9fdf624c-fedc-4f6c-b928-0c7bf4c9e100">J56STF5CZXNR-2061195910-875156</_dlc_DocId>
    <_dlc_DocIdUrl xmlns="9fdf624c-fedc-4f6c-b928-0c7bf4c9e100">
      <Url>https://binusianorg.sharepoint.com/sites/arc/_layouts/15/DocIdRedir.aspx?ID=J56STF5CZXNR-2061195910-875156</Url>
      <Description>J56STF5CZXNR-2061195910-875156</Description>
    </_dlc_DocIdUrl>
  </documentManagement>
</p:properties>
</file>

<file path=customXml/itemProps1.xml><?xml version="1.0" encoding="utf-8"?>
<ds:datastoreItem xmlns:ds="http://schemas.openxmlformats.org/officeDocument/2006/customXml" ds:itemID="{90A97211-242D-415A-8ADE-6F44C1D92C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df624c-fedc-4f6c-b928-0c7bf4c9e100"/>
    <ds:schemaRef ds:uri="47793baa-3cbb-486e-a055-4d42ce3882d7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DAE38A-8264-43C3-9B01-B7FA25F1060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E0FE671-25D8-4116-9472-BF9297986CC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2252D89-D1E6-488A-B078-4573BAE073F6}">
  <ds:schemaRefs>
    <ds:schemaRef ds:uri="http://purl.org/dc/terms/"/>
    <ds:schemaRef ds:uri="2661c1c1-ed05-4275-a33d-64e31eb1ea69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f26481f-d1e8-4452-9a9a-b303515fd2b7"/>
    <ds:schemaRef ds:uri="http://schemas.microsoft.com/office/2006/metadata/properties"/>
    <ds:schemaRef ds:uri="http://purl.org/dc/dcmitype/"/>
    <ds:schemaRef ds:uri="http://schemas.microsoft.com/sharepoint/v3/fields"/>
    <ds:schemaRef ds:uri="9fdf624c-fedc-4f6c-b928-0c7bf4c9e100"/>
    <ds:schemaRef ds:uri="47793baa-3cbb-486e-a055-4d42ce3882d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BINUS Learning Object Slide Template 2022</Template>
  <TotalTime>4110</TotalTime>
  <Words>2159</Words>
  <Application>Microsoft Macintosh PowerPoint</Application>
  <PresentationFormat>Custom</PresentationFormat>
  <Paragraphs>215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Open Sans ExtraBold</vt:lpstr>
      <vt:lpstr>Open Sans Light</vt:lpstr>
      <vt:lpstr>Consolas</vt:lpstr>
      <vt:lpstr>Arial</vt:lpstr>
      <vt:lpstr>Open Sans Semibold</vt:lpstr>
      <vt:lpstr>Open Sans</vt:lpstr>
      <vt:lpstr>OCRB</vt:lpstr>
      <vt:lpstr>21_BasicWhite</vt:lpstr>
      <vt:lpstr>Solidity development</vt:lpstr>
      <vt:lpstr>Materials in this presentation will be delivered in two separate sessions (S05 and s07).  Lecturer should manage the proportion accordingly.</vt:lpstr>
      <vt:lpstr>PowerPoint Presentation</vt:lpstr>
      <vt:lpstr>Life cycle of a smart contract</vt:lpstr>
      <vt:lpstr>Life cycle of a smart contract</vt:lpstr>
      <vt:lpstr>Life cycle of a smart contract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Programming with solidity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Aris Priyanto</dc:creator>
  <cp:lastModifiedBy>ryan.h24n</cp:lastModifiedBy>
  <cp:revision>152</cp:revision>
  <dcterms:created xsi:type="dcterms:W3CDTF">2023-04-06T08:40:27Z</dcterms:created>
  <dcterms:modified xsi:type="dcterms:W3CDTF">2024-06-19T17:42:46Z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0x010100144340CFFCDDB44F9904404F1FA9688C</vt:lpwstr>
  </property>
  <property fmtid="{D5CDD505-2E9C-101B-9397-08002B2CF9AE}" pid="3" name="_dlc_DocIdItemGuid">
    <vt:lpwstr>a8e96856-29d3-47af-8f22-9a1c34492d36</vt:lpwstr>
  </property>
</Properties>
</file>